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8"/>
  </p:notesMasterIdLst>
  <p:handoutMasterIdLst>
    <p:handoutMasterId r:id="rId19"/>
  </p:handoutMasterIdLst>
  <p:sldIdLst>
    <p:sldId id="1487" r:id="rId5"/>
    <p:sldId id="1488" r:id="rId6"/>
    <p:sldId id="1550" r:id="rId7"/>
    <p:sldId id="1553" r:id="rId8"/>
    <p:sldId id="1556" r:id="rId9"/>
    <p:sldId id="1554" r:id="rId10"/>
    <p:sldId id="1557" r:id="rId11"/>
    <p:sldId id="1558" r:id="rId12"/>
    <p:sldId id="1548" r:id="rId13"/>
    <p:sldId id="1552" r:id="rId14"/>
    <p:sldId id="1549" r:id="rId15"/>
    <p:sldId id="1522" r:id="rId16"/>
    <p:sldId id="1523" r:id="rId17"/>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0"/>
            <p14:sldId id="1553"/>
            <p14:sldId id="1556"/>
            <p14:sldId id="1554"/>
            <p14:sldId id="1557"/>
            <p14:sldId id="1558"/>
            <p14:sldId id="1548"/>
          </p14:sldIdLst>
        </p14:section>
        <p14:section name="Closing" id="{D4E3B1CF-DD2E-4D6E-961F-E6ECD190E64E}">
          <p14:sldIdLst>
            <p14:sldId id="1552"/>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525" autoAdjust="0"/>
  </p:normalViewPr>
  <p:slideViewPr>
    <p:cSldViewPr>
      <p:cViewPr varScale="1">
        <p:scale>
          <a:sx n="72" d="100"/>
          <a:sy n="72" d="100"/>
        </p:scale>
        <p:origin x="36" y="68"/>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sz="900" b="1" i="0" kern="1200" dirty="0">
                <a:solidFill>
                  <a:schemeClr val="tx1"/>
                </a:solidFill>
                <a:effectLst/>
                <a:latin typeface="Segoe UI Light" pitchFamily="34" charset="0"/>
                <a:ea typeface="+mn-ea"/>
                <a:cs typeface="+mn-cs"/>
              </a:rPr>
              <a:t>Testing the HelloWorld web part in SharePoint</a:t>
            </a:r>
            <a:r>
              <a:rPr lang="en-US" sz="900" b="1" i="0" kern="1200" baseline="0" dirty="0">
                <a:solidFill>
                  <a:schemeClr val="tx1"/>
                </a:solidFill>
                <a:effectLst/>
                <a:latin typeface="Segoe UI Light" pitchFamily="34" charset="0"/>
                <a:ea typeface="+mn-ea"/>
                <a:cs typeface="+mn-cs"/>
              </a:rPr>
              <a:t> - </a:t>
            </a:r>
            <a:r>
              <a:rPr lang="en-US" sz="900" b="1" i="0" kern="1200" dirty="0">
                <a:solidFill>
                  <a:schemeClr val="tx1"/>
                </a:solidFill>
                <a:effectLst/>
                <a:latin typeface="Segoe UI Light" pitchFamily="34" charset="0"/>
                <a:ea typeface="+mn-ea"/>
                <a:cs typeface="+mn-cs"/>
              </a:rPr>
              <a:t>Testing in the SharePoint workbench </a:t>
            </a:r>
            <a:r>
              <a:rPr lang="en-US" sz="900" b="0" i="0" kern="1200" baseline="0" dirty="0">
                <a:solidFill>
                  <a:schemeClr val="tx1"/>
                </a:solidFill>
                <a:effectLst/>
                <a:latin typeface="Segoe UI Light" pitchFamily="34" charset="0"/>
                <a:ea typeface="+mn-ea"/>
                <a:cs typeface="+mn-cs"/>
              </a:rPr>
              <a:t>exercise 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58195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sz="900" b="1" i="0" kern="1200" dirty="0">
                <a:solidFill>
                  <a:schemeClr val="tx1"/>
                </a:solidFill>
                <a:effectLst/>
                <a:latin typeface="Segoe UI Light" pitchFamily="34" charset="0"/>
                <a:ea typeface="+mn-ea"/>
                <a:cs typeface="+mn-cs"/>
              </a:rPr>
              <a:t>Testing the HelloWorld web part in SharePoint</a:t>
            </a:r>
            <a:r>
              <a:rPr lang="en-US" sz="900" b="1" i="0" kern="1200" baseline="0" dirty="0">
                <a:solidFill>
                  <a:schemeClr val="tx1"/>
                </a:solidFill>
                <a:effectLst/>
                <a:latin typeface="Segoe UI Light" pitchFamily="34" charset="0"/>
                <a:ea typeface="+mn-ea"/>
                <a:cs typeface="+mn-cs"/>
              </a:rPr>
              <a:t> - </a:t>
            </a:r>
            <a:r>
              <a:rPr lang="en-US" sz="900" b="1" i="0" kern="1200" dirty="0">
                <a:solidFill>
                  <a:schemeClr val="tx1"/>
                </a:solidFill>
                <a:effectLst/>
                <a:latin typeface="Segoe UI Light" pitchFamily="34" charset="0"/>
                <a:ea typeface="+mn-ea"/>
                <a:cs typeface="+mn-cs"/>
              </a:rPr>
              <a:t>Testing in a classic SharePoint page</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and the </a:t>
            </a:r>
            <a:r>
              <a:rPr lang="en-US" sz="900" b="1" i="0" kern="1200" dirty="0">
                <a:solidFill>
                  <a:schemeClr val="tx1"/>
                </a:solidFill>
                <a:effectLst/>
                <a:latin typeface="Segoe UI Light" pitchFamily="34" charset="0"/>
                <a:ea typeface="+mn-ea"/>
                <a:cs typeface="+mn-cs"/>
              </a:rPr>
              <a:t>Testing in a modern SharePoint page</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exercises 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68883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11/28/2016</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12</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11/28/2016</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13</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hyperlink" Target="https://canvizdev.sharepoint.com/sites/dev/Shared%20Documents/workbench.aspx" TargetMode="External"/><Relationship Id="rId2" Type="http://schemas.openxmlformats.org/officeDocument/2006/relationships/hyperlink" Target="https://localhost/"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Deep Dive of the SharePoint Framework</a:t>
            </a:r>
          </a:p>
        </p:txBody>
      </p:sp>
      <p:sp>
        <p:nvSpPr>
          <p:cNvPr id="6" name="Text Placeholder 5"/>
          <p:cNvSpPr>
            <a:spLocks noGrp="1"/>
          </p:cNvSpPr>
          <p:nvPr>
            <p:ph type="body" sz="quarter" idx="14"/>
          </p:nvPr>
        </p:nvSpPr>
        <p:spPr/>
        <p:txBody>
          <a:bodyPr/>
          <a:lstStyle/>
          <a:p>
            <a:pPr lvl="0"/>
            <a:r>
              <a:rPr lang="en-US" dirty="0"/>
              <a:t>Testing HelloWorld web part in SharePoint</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US" dirty="0"/>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On Local Machine</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in Classic Page</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in Modern Page</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605065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On Local Machine</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in Classic Page</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in Modern Page</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0149522" cy="2154436"/>
          </a:xfrm>
        </p:spPr>
        <p:txBody>
          <a:bodyPr/>
          <a:lstStyle/>
          <a:p>
            <a:r>
              <a:rPr lang="en-US" sz="3200" dirty="0"/>
              <a:t>Local development time experience</a:t>
            </a:r>
          </a:p>
          <a:p>
            <a:r>
              <a:rPr lang="en-US" sz="3200" dirty="0"/>
              <a:t>Test your changes immediately even in offline mode</a:t>
            </a:r>
          </a:p>
          <a:p>
            <a:endParaRPr lang="fi-FI" sz="3200" dirty="0"/>
          </a:p>
        </p:txBody>
      </p:sp>
      <p:sp>
        <p:nvSpPr>
          <p:cNvPr id="4" name="Title 3"/>
          <p:cNvSpPr>
            <a:spLocks noGrp="1"/>
          </p:cNvSpPr>
          <p:nvPr>
            <p:ph type="title"/>
          </p:nvPr>
        </p:nvSpPr>
        <p:spPr/>
        <p:txBody>
          <a:bodyPr/>
          <a:lstStyle/>
          <a:p>
            <a:r>
              <a:rPr lang="en-US" dirty="0"/>
              <a:t>SharePoint Workbench</a:t>
            </a:r>
            <a:endParaRPr lang="fi-FI" dirty="0"/>
          </a:p>
        </p:txBody>
      </p:sp>
      <p:pic>
        <p:nvPicPr>
          <p:cNvPr id="5" name="Picture 4"/>
          <p:cNvPicPr>
            <a:picLocks noChangeAspect="1"/>
          </p:cNvPicPr>
          <p:nvPr/>
        </p:nvPicPr>
        <p:blipFill>
          <a:blip r:embed="rId2"/>
          <a:stretch>
            <a:fillRect/>
          </a:stretch>
        </p:blipFill>
        <p:spPr>
          <a:xfrm>
            <a:off x="3962399" y="2438400"/>
            <a:ext cx="5474097" cy="4145279"/>
          </a:xfrm>
          <a:prstGeom prst="rect">
            <a:avLst/>
          </a:prstGeom>
        </p:spPr>
      </p:pic>
    </p:spTree>
    <p:extLst>
      <p:ext uri="{BB962C8B-B14F-4D97-AF65-F5344CB8AC3E}">
        <p14:creationId xmlns:p14="http://schemas.microsoft.com/office/powerpoint/2010/main" val="275714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23987"/>
          </a:xfrm>
        </p:spPr>
        <p:txBody>
          <a:bodyPr/>
          <a:lstStyle/>
          <a:p>
            <a:r>
              <a:rPr lang="en-US" dirty="0"/>
              <a:t>Build and run on local server </a:t>
            </a:r>
            <a:r>
              <a:rPr lang="en-US" b="1" dirty="0"/>
              <a:t>and </a:t>
            </a:r>
            <a:r>
              <a:rPr lang="en-US" dirty="0"/>
              <a:t>automatically launch local SharePoint Workbench</a:t>
            </a:r>
          </a:p>
          <a:p>
            <a:endParaRPr lang="en-US" dirty="0"/>
          </a:p>
          <a:p>
            <a:endParaRPr lang="en-US" dirty="0"/>
          </a:p>
          <a:p>
            <a:r>
              <a:rPr lang="en-US" dirty="0"/>
              <a:t>Build and run solution on local server</a:t>
            </a:r>
          </a:p>
        </p:txBody>
      </p:sp>
      <p:sp>
        <p:nvSpPr>
          <p:cNvPr id="3" name="Title 2"/>
          <p:cNvSpPr>
            <a:spLocks noGrp="1"/>
          </p:cNvSpPr>
          <p:nvPr>
            <p:ph type="title"/>
          </p:nvPr>
        </p:nvSpPr>
        <p:spPr/>
        <p:txBody>
          <a:bodyPr/>
          <a:lstStyle/>
          <a:p>
            <a:r>
              <a:rPr lang="en-US" dirty="0"/>
              <a:t>Debugging</a:t>
            </a:r>
          </a:p>
        </p:txBody>
      </p:sp>
      <p:sp>
        <p:nvSpPr>
          <p:cNvPr id="4" name="Rectangle 3"/>
          <p:cNvSpPr/>
          <p:nvPr/>
        </p:nvSpPr>
        <p:spPr bwMode="auto">
          <a:xfrm>
            <a:off x="817637" y="2705174"/>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serve</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5" name="Rectangle 4"/>
          <p:cNvSpPr/>
          <p:nvPr/>
        </p:nvSpPr>
        <p:spPr bwMode="auto">
          <a:xfrm>
            <a:off x="817637" y="4751631"/>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serve --</a:t>
            </a:r>
            <a:r>
              <a:rPr lang="en-US" sz="2000" dirty="0" err="1">
                <a:gradFill>
                  <a:gsLst>
                    <a:gs pos="0">
                      <a:srgbClr val="FFFFFF"/>
                    </a:gs>
                    <a:gs pos="100000">
                      <a:srgbClr val="FFFFFF"/>
                    </a:gs>
                  </a:gsLst>
                  <a:lin ang="5400000" scaled="0"/>
                </a:gradFill>
                <a:latin typeface="Consolas" panose="020B0609020204030204" pitchFamily="49" charset="0"/>
              </a:rPr>
              <a:t>nobrowser</a:t>
            </a:r>
            <a:endParaRPr lang="fi-FI" sz="2000" dirty="0">
              <a:gradFill>
                <a:gsLst>
                  <a:gs pos="0">
                    <a:srgbClr val="FFFFFF"/>
                  </a:gs>
                  <a:gs pos="100000">
                    <a:srgbClr val="FFFFFF"/>
                  </a:gs>
                </a:gsLst>
                <a:lin ang="5400000" scaled="0"/>
              </a:gradFill>
              <a:latin typeface="Consolas" panose="020B0609020204030204" pitchFamily="49" charset="0"/>
            </a:endParaRPr>
          </a:p>
        </p:txBody>
      </p:sp>
      <p:pic>
        <p:nvPicPr>
          <p:cNvPr id="6" name="Picture 5"/>
          <p:cNvPicPr>
            <a:picLocks noChangeAspect="1"/>
          </p:cNvPicPr>
          <p:nvPr/>
        </p:nvPicPr>
        <p:blipFill>
          <a:blip r:embed="rId2"/>
          <a:stretch>
            <a:fillRect/>
          </a:stretch>
        </p:blipFill>
        <p:spPr>
          <a:xfrm>
            <a:off x="10970765" y="3929310"/>
            <a:ext cx="990600" cy="2226188"/>
          </a:xfrm>
          <a:prstGeom prst="rect">
            <a:avLst/>
          </a:prstGeom>
        </p:spPr>
      </p:pic>
    </p:spTree>
    <p:extLst>
      <p:ext uri="{BB962C8B-B14F-4D97-AF65-F5344CB8AC3E}">
        <p14:creationId xmlns:p14="http://schemas.microsoft.com/office/powerpoint/2010/main" val="163428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Testing the HelloWorld web part in the local SharePoint Workbench</a:t>
            </a:r>
            <a:endParaRPr lang="fi-FI" dirty="0"/>
          </a:p>
        </p:txBody>
      </p:sp>
    </p:spTree>
    <p:extLst>
      <p:ext uri="{BB962C8B-B14F-4D97-AF65-F5344CB8AC3E}">
        <p14:creationId xmlns:p14="http://schemas.microsoft.com/office/powerpoint/2010/main" val="37550684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16868"/>
          </a:xfrm>
        </p:spPr>
        <p:txBody>
          <a:bodyPr/>
          <a:lstStyle/>
          <a:p>
            <a:r>
              <a:rPr lang="en-US" dirty="0"/>
              <a:t>Local</a:t>
            </a:r>
          </a:p>
          <a:p>
            <a:pPr lvl="1"/>
            <a:r>
              <a:rPr lang="en-US" dirty="0"/>
              <a:t>Runs on </a:t>
            </a:r>
            <a:r>
              <a:rPr lang="en-US" dirty="0">
                <a:hlinkClick r:id="rId2"/>
              </a:rPr>
              <a:t>https://localhost</a:t>
            </a:r>
            <a:endParaRPr lang="en-US" dirty="0"/>
          </a:p>
          <a:p>
            <a:pPr lvl="1"/>
            <a:r>
              <a:rPr lang="en-US" dirty="0"/>
              <a:t>Has no SharePoint Context</a:t>
            </a:r>
          </a:p>
          <a:p>
            <a:pPr lvl="1"/>
            <a:r>
              <a:rPr lang="en-US" dirty="0"/>
              <a:t>Use mock data</a:t>
            </a:r>
          </a:p>
          <a:p>
            <a:r>
              <a:rPr lang="en-US" dirty="0"/>
              <a:t>SharePoint</a:t>
            </a:r>
          </a:p>
          <a:p>
            <a:pPr lvl="1"/>
            <a:r>
              <a:rPr lang="en-US" dirty="0"/>
              <a:t>Runs on SharePoint Site (</a:t>
            </a:r>
            <a:r>
              <a:rPr lang="en-US" dirty="0">
                <a:hlinkClick r:id="rId3"/>
              </a:rPr>
              <a:t>https://&lt;TENANT&gt;.sharepoint.com/sites/dev/Shared%20Documents/workbench.aspx</a:t>
            </a:r>
            <a:r>
              <a:rPr lang="en-US" dirty="0"/>
              <a:t>)</a:t>
            </a:r>
            <a:endParaRPr lang="en-US" dirty="0"/>
          </a:p>
          <a:p>
            <a:pPr lvl="1"/>
            <a:r>
              <a:rPr lang="en-US" dirty="0"/>
              <a:t>Add </a:t>
            </a:r>
            <a:r>
              <a:rPr lang="en-US" b="1" dirty="0" err="1"/>
              <a:t>ClientSideApplicationId</a:t>
            </a:r>
            <a:r>
              <a:rPr lang="en-US" dirty="0"/>
              <a:t> column to a Document Library</a:t>
            </a:r>
          </a:p>
          <a:p>
            <a:pPr lvl="1"/>
            <a:r>
              <a:rPr lang="en-US" dirty="0"/>
              <a:t>Upload </a:t>
            </a:r>
            <a:r>
              <a:rPr lang="en-US" b="1" dirty="0"/>
              <a:t>workbench.aspx </a:t>
            </a:r>
            <a:r>
              <a:rPr lang="en-US" dirty="0"/>
              <a:t>to the Document Library</a:t>
            </a:r>
          </a:p>
          <a:p>
            <a:pPr lvl="1"/>
            <a:r>
              <a:rPr lang="en-US" dirty="0"/>
              <a:t>Has SharePoint Context</a:t>
            </a:r>
          </a:p>
          <a:p>
            <a:pPr lvl="1"/>
            <a:r>
              <a:rPr lang="en-US" dirty="0"/>
              <a:t>Use SharePoint data</a:t>
            </a:r>
          </a:p>
          <a:p>
            <a:pPr lvl="1"/>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Local Workbench vs. SharePoint Workbench</a:t>
            </a:r>
          </a:p>
        </p:txBody>
      </p:sp>
    </p:spTree>
    <p:extLst>
      <p:ext uri="{BB962C8B-B14F-4D97-AF65-F5344CB8AC3E}">
        <p14:creationId xmlns:p14="http://schemas.microsoft.com/office/powerpoint/2010/main" val="6105041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Classic Page</a:t>
            </a:r>
          </a:p>
        </p:txBody>
      </p:sp>
      <p:pic>
        <p:nvPicPr>
          <p:cNvPr id="4" name="Picture 3"/>
          <p:cNvPicPr>
            <a:picLocks noChangeAspect="1"/>
          </p:cNvPicPr>
          <p:nvPr/>
        </p:nvPicPr>
        <p:blipFill>
          <a:blip r:embed="rId2"/>
          <a:stretch>
            <a:fillRect/>
          </a:stretch>
        </p:blipFill>
        <p:spPr>
          <a:xfrm>
            <a:off x="272273" y="1799994"/>
            <a:ext cx="4286250" cy="3562350"/>
          </a:xfrm>
          <a:prstGeom prst="rect">
            <a:avLst/>
          </a:prstGeom>
        </p:spPr>
      </p:pic>
      <p:pic>
        <p:nvPicPr>
          <p:cNvPr id="5" name="Picture 4"/>
          <p:cNvPicPr>
            <a:picLocks noChangeAspect="1"/>
          </p:cNvPicPr>
          <p:nvPr/>
        </p:nvPicPr>
        <p:blipFill>
          <a:blip r:embed="rId3"/>
          <a:stretch>
            <a:fillRect/>
          </a:stretch>
        </p:blipFill>
        <p:spPr>
          <a:xfrm>
            <a:off x="2113781" y="1481039"/>
            <a:ext cx="7367671" cy="4200261"/>
          </a:xfrm>
          <a:prstGeom prst="rect">
            <a:avLst/>
          </a:prstGeom>
        </p:spPr>
      </p:pic>
      <p:pic>
        <p:nvPicPr>
          <p:cNvPr id="6" name="Picture 5"/>
          <p:cNvPicPr>
            <a:picLocks noChangeAspect="1"/>
          </p:cNvPicPr>
          <p:nvPr/>
        </p:nvPicPr>
        <p:blipFill>
          <a:blip r:embed="rId4"/>
          <a:stretch>
            <a:fillRect/>
          </a:stretch>
        </p:blipFill>
        <p:spPr>
          <a:xfrm>
            <a:off x="5066109" y="1481038"/>
            <a:ext cx="7261992" cy="4200262"/>
          </a:xfrm>
          <a:prstGeom prst="rect">
            <a:avLst/>
          </a:prstGeom>
        </p:spPr>
      </p:pic>
    </p:spTree>
    <p:extLst>
      <p:ext uri="{BB962C8B-B14F-4D97-AF65-F5344CB8AC3E}">
        <p14:creationId xmlns:p14="http://schemas.microsoft.com/office/powerpoint/2010/main" val="59496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Modern Page</a:t>
            </a:r>
          </a:p>
        </p:txBody>
      </p:sp>
      <p:pic>
        <p:nvPicPr>
          <p:cNvPr id="5" name="Picture 4"/>
          <p:cNvPicPr>
            <a:picLocks noChangeAspect="1"/>
          </p:cNvPicPr>
          <p:nvPr/>
        </p:nvPicPr>
        <p:blipFill>
          <a:blip r:embed="rId2"/>
          <a:stretch>
            <a:fillRect/>
          </a:stretch>
        </p:blipFill>
        <p:spPr>
          <a:xfrm>
            <a:off x="201727" y="1120998"/>
            <a:ext cx="6623182" cy="5266818"/>
          </a:xfrm>
          <a:prstGeom prst="rect">
            <a:avLst/>
          </a:prstGeom>
        </p:spPr>
      </p:pic>
      <p:pic>
        <p:nvPicPr>
          <p:cNvPr id="7" name="Picture 6"/>
          <p:cNvPicPr>
            <a:picLocks noChangeAspect="1"/>
          </p:cNvPicPr>
          <p:nvPr/>
        </p:nvPicPr>
        <p:blipFill>
          <a:blip r:embed="rId3"/>
          <a:stretch>
            <a:fillRect/>
          </a:stretch>
        </p:blipFill>
        <p:spPr>
          <a:xfrm>
            <a:off x="2852594" y="1120996"/>
            <a:ext cx="6665440" cy="5266817"/>
          </a:xfrm>
          <a:prstGeom prst="rect">
            <a:avLst/>
          </a:prstGeom>
        </p:spPr>
      </p:pic>
      <p:pic>
        <p:nvPicPr>
          <p:cNvPr id="8" name="Picture 7"/>
          <p:cNvPicPr>
            <a:picLocks noChangeAspect="1"/>
          </p:cNvPicPr>
          <p:nvPr/>
        </p:nvPicPr>
        <p:blipFill>
          <a:blip r:embed="rId4"/>
          <a:stretch>
            <a:fillRect/>
          </a:stretch>
        </p:blipFill>
        <p:spPr>
          <a:xfrm>
            <a:off x="5260959" y="1120997"/>
            <a:ext cx="6950200" cy="5266818"/>
          </a:xfrm>
          <a:prstGeom prst="rect">
            <a:avLst/>
          </a:prstGeom>
        </p:spPr>
      </p:pic>
    </p:spTree>
    <p:extLst>
      <p:ext uri="{BB962C8B-B14F-4D97-AF65-F5344CB8AC3E}">
        <p14:creationId xmlns:p14="http://schemas.microsoft.com/office/powerpoint/2010/main" val="3412652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Testing the HelloWorld web part in Classic and Modern Pages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7B14030-EA7B-412E-A3DC-1B5E762AF2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8b796c41-22f8-4e5f-a4f6-26e92db7f69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1583</TotalTime>
  <Words>574</Words>
  <Application>Microsoft Office PowerPoint</Application>
  <PresentationFormat>Custom</PresentationFormat>
  <Paragraphs>100</Paragraphs>
  <Slides>13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Consolas</vt:lpstr>
      <vt:lpstr>Segoe UI</vt:lpstr>
      <vt:lpstr>Segoe UI Light</vt:lpstr>
      <vt:lpstr>Wingdings</vt:lpstr>
      <vt:lpstr>5-30719_SharePoint_Team_Template_Light</vt:lpstr>
      <vt:lpstr>Deep Dive of the SharePoint Framework</vt:lpstr>
      <vt:lpstr>Agenda</vt:lpstr>
      <vt:lpstr>SharePoint Workbench</vt:lpstr>
      <vt:lpstr>Debugging</vt:lpstr>
      <vt:lpstr>DEMO</vt:lpstr>
      <vt:lpstr>Local Workbench vs. SharePoint Workbench</vt:lpstr>
      <vt:lpstr>Classic Page</vt:lpstr>
      <vt:lpstr>Modern Page</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HelloWorld web part in SharePoint</dc:title>
  <dc:subject>&lt;Speech title here&gt;</dc:subject>
  <dc:creator>Vesa Juvonen;todd@toddbaginski.com</dc:creator>
  <cp:keywords>SharePoint, PnP</cp:keywords>
  <dc:description>Template: _x000d_
Formatting: _x000d_
Audience Type:</dc:description>
  <cp:lastModifiedBy>Todd Baginski</cp:lastModifiedBy>
  <cp:revision>24</cp:revision>
  <dcterms:created xsi:type="dcterms:W3CDTF">2016-10-24T10:18:28Z</dcterms:created>
  <dcterms:modified xsi:type="dcterms:W3CDTF">2016-11-29T18:38:48Z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